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5" r:id="rId2"/>
    <p:sldId id="256" r:id="rId3"/>
    <p:sldId id="257" r:id="rId4"/>
    <p:sldId id="268" r:id="rId5"/>
    <p:sldId id="270" r:id="rId6"/>
    <p:sldId id="271" r:id="rId7"/>
    <p:sldId id="272" r:id="rId8"/>
    <p:sldId id="27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4303CD7-1FA8-429A-8A49-E37E0E7B982B}" type="datetimeFigureOut">
              <a:rPr lang="en-US" smtClean="0"/>
              <a:pPr/>
              <a:t>12/19/2013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A677AFA-6906-481E-B621-46C7C09DB79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303CD7-1FA8-429A-8A49-E37E0E7B982B}" type="datetimeFigureOut">
              <a:rPr lang="en-US" smtClean="0"/>
              <a:pPr/>
              <a:t>12/19/2013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A677AFA-6906-481E-B621-46C7C09DB79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303CD7-1FA8-429A-8A49-E37E0E7B982B}" type="datetimeFigureOut">
              <a:rPr lang="en-US" smtClean="0"/>
              <a:pPr/>
              <a:t>12/19/2013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A677AFA-6906-481E-B621-46C7C09DB79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303CD7-1FA8-429A-8A49-E37E0E7B982B}" type="datetimeFigureOut">
              <a:rPr lang="en-US" smtClean="0"/>
              <a:pPr/>
              <a:t>12/19/2013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A677AFA-6906-481E-B621-46C7C09DB799}"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4303CD7-1FA8-429A-8A49-E37E0E7B982B}" type="datetimeFigureOut">
              <a:rPr lang="en-US" smtClean="0"/>
              <a:pPr/>
              <a:t>12/19/2013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A677AFA-6906-481E-B621-46C7C09DB799}"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4303CD7-1FA8-429A-8A49-E37E0E7B982B}" type="datetimeFigureOut">
              <a:rPr lang="en-US" smtClean="0"/>
              <a:pPr/>
              <a:t>12/19/2013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A677AFA-6906-481E-B621-46C7C09DB799}"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4303CD7-1FA8-429A-8A49-E37E0E7B982B}" type="datetimeFigureOut">
              <a:rPr lang="en-US" smtClean="0"/>
              <a:pPr/>
              <a:t>12/19/2013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FA677AFA-6906-481E-B621-46C7C09DB79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4303CD7-1FA8-429A-8A49-E37E0E7B982B}" type="datetimeFigureOut">
              <a:rPr lang="en-US" smtClean="0"/>
              <a:pPr/>
              <a:t>12/19/2013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FA677AFA-6906-481E-B621-46C7C09DB799}"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4303CD7-1FA8-429A-8A49-E37E0E7B982B}" type="datetimeFigureOut">
              <a:rPr lang="en-US" smtClean="0"/>
              <a:pPr/>
              <a:t>12/19/2013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FA677AFA-6906-481E-B621-46C7C09DB79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4303CD7-1FA8-429A-8A49-E37E0E7B982B}" type="datetimeFigureOut">
              <a:rPr lang="en-US" smtClean="0"/>
              <a:pPr/>
              <a:t>12/19/2013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A677AFA-6906-481E-B621-46C7C09DB79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4303CD7-1FA8-429A-8A49-E37E0E7B982B}" type="datetimeFigureOut">
              <a:rPr lang="en-US" smtClean="0"/>
              <a:pPr/>
              <a:t>12/19/2013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A677AFA-6906-481E-B621-46C7C09DB799}"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4303CD7-1FA8-429A-8A49-E37E0E7B982B}" type="datetimeFigureOut">
              <a:rPr lang="en-US" smtClean="0"/>
              <a:pPr/>
              <a:t>12/19/2013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A677AFA-6906-481E-B621-46C7C09DB79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0999" y="381000"/>
            <a:ext cx="8382001" cy="5940088"/>
          </a:xfrm>
          <a:prstGeom prst="rect">
            <a:avLst/>
          </a:prstGeom>
          <a:noFill/>
        </p:spPr>
        <p:txBody>
          <a:bodyPr wrap="square" lIns="91440" tIns="45720" rIns="91440" bIns="45720">
            <a:spAutoFit/>
          </a:bodyPr>
          <a:lstStyle/>
          <a:p>
            <a:pPr algn="ct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Times New Roman" pitchFamily="18" charset="0"/>
                <a:cs typeface="Times New Roman" pitchFamily="18" charset="0"/>
              </a:rPr>
              <a:t>LAXMI INSTITUTE OF </a:t>
            </a: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Times New Roman" pitchFamily="18" charset="0"/>
                <a:cs typeface="Times New Roman" pitchFamily="18" charset="0"/>
              </a:rPr>
              <a:t>TECHNOLOGY, SARIGAM</a:t>
            </a:r>
            <a:endPar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Times New Roman" pitchFamily="18" charset="0"/>
              <a:cs typeface="Times New Roman" pitchFamily="18" charset="0"/>
            </a:endParaRPr>
          </a:p>
          <a:p>
            <a:endParaRPr lang="en-U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a:p>
            <a:endPar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a:p>
            <a:endPar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a:p>
            <a:endPar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a:p>
            <a:r>
              <a:rPr lang="en-US" sz="2800" dirty="0" smtClean="0">
                <a:ln w="1905"/>
                <a:solidFill>
                  <a:schemeClr val="accent4">
                    <a:lumMod val="50000"/>
                  </a:schemeClr>
                </a:solidFill>
                <a:effectLst>
                  <a:innerShdw blurRad="69850" dist="43180" dir="5400000">
                    <a:srgbClr val="000000">
                      <a:alpha val="65000"/>
                    </a:srgbClr>
                  </a:innerShdw>
                </a:effectLst>
                <a:latin typeface="Times New Roman" pitchFamily="18" charset="0"/>
                <a:cs typeface="Times New Roman" pitchFamily="18" charset="0"/>
              </a:rPr>
              <a:t>Prepared By :                                          Guided By</a:t>
            </a:r>
            <a:endParaRPr lang="en-US" sz="2800" cap="none" spc="0" dirty="0" smtClean="0">
              <a:ln w="1905"/>
              <a:solidFill>
                <a:schemeClr val="accent4">
                  <a:lumMod val="50000"/>
                </a:schemeClr>
              </a:solidFill>
              <a:effectLst>
                <a:innerShdw blurRad="69850" dist="43180" dir="5400000">
                  <a:srgbClr val="000000">
                    <a:alpha val="65000"/>
                  </a:srgbClr>
                </a:innerShdw>
              </a:effectLst>
              <a:latin typeface="Times New Roman" pitchFamily="18" charset="0"/>
              <a:cs typeface="Times New Roman" pitchFamily="18" charset="0"/>
            </a:endParaRPr>
          </a:p>
          <a:p>
            <a:endParaRPr lang="en-US" sz="2000" dirty="0" smtClean="0">
              <a:ln w="1905"/>
              <a:solidFill>
                <a:schemeClr val="tx1">
                  <a:lumMod val="65000"/>
                  <a:lumOff val="35000"/>
                </a:schemeClr>
              </a:solidFill>
              <a:effectLst>
                <a:innerShdw blurRad="69850" dist="43180" dir="5400000">
                  <a:srgbClr val="000000">
                    <a:alpha val="65000"/>
                  </a:srgbClr>
                </a:innerShdw>
              </a:effectLst>
              <a:latin typeface="Times New Roman" pitchFamily="18" charset="0"/>
              <a:cs typeface="Times New Roman" pitchFamily="18" charset="0"/>
            </a:endParaRPr>
          </a:p>
          <a:p>
            <a:r>
              <a:rPr lang="en-US" sz="2000" dirty="0" smtClean="0">
                <a:ln w="1905"/>
                <a:solidFill>
                  <a:schemeClr val="tx1">
                    <a:lumMod val="65000"/>
                    <a:lumOff val="35000"/>
                  </a:schemeClr>
                </a:solidFill>
                <a:effectLst>
                  <a:innerShdw blurRad="69850" dist="43180" dir="5400000">
                    <a:srgbClr val="000000">
                      <a:alpha val="65000"/>
                    </a:srgbClr>
                  </a:innerShdw>
                </a:effectLst>
                <a:latin typeface="Times New Roman" pitchFamily="18" charset="0"/>
                <a:cs typeface="Times New Roman" pitchFamily="18" charset="0"/>
              </a:rPr>
              <a:t>MOBIN.F.HUNANI                                                         </a:t>
            </a:r>
            <a:r>
              <a:rPr lang="en-US" sz="2000" dirty="0" err="1" smtClean="0">
                <a:ln w="1905"/>
                <a:solidFill>
                  <a:schemeClr val="tx1">
                    <a:lumMod val="65000"/>
                    <a:lumOff val="35000"/>
                  </a:schemeClr>
                </a:solidFill>
                <a:effectLst>
                  <a:innerShdw blurRad="69850" dist="43180" dir="5400000">
                    <a:srgbClr val="000000">
                      <a:alpha val="65000"/>
                    </a:srgbClr>
                  </a:innerShdw>
                </a:effectLst>
                <a:latin typeface="Times New Roman" pitchFamily="18" charset="0"/>
                <a:cs typeface="Times New Roman" pitchFamily="18" charset="0"/>
              </a:rPr>
              <a:t>Latesh</a:t>
            </a:r>
            <a:r>
              <a:rPr lang="en-US" sz="2000" dirty="0" smtClean="0">
                <a:ln w="1905"/>
                <a:solidFill>
                  <a:schemeClr val="tx1">
                    <a:lumMod val="65000"/>
                    <a:lumOff val="35000"/>
                  </a:schemeClr>
                </a:solidFill>
                <a:effectLst>
                  <a:innerShdw blurRad="69850" dist="43180" dir="5400000">
                    <a:srgbClr val="000000">
                      <a:alpha val="65000"/>
                    </a:srgbClr>
                  </a:innerShdw>
                </a:effectLst>
                <a:latin typeface="Times New Roman" pitchFamily="18" charset="0"/>
                <a:cs typeface="Times New Roman" pitchFamily="18" charset="0"/>
              </a:rPr>
              <a:t> Patel</a:t>
            </a:r>
            <a:endParaRPr lang="en-US" sz="2000" cap="none" spc="0" dirty="0" smtClean="0">
              <a:ln w="1905"/>
              <a:solidFill>
                <a:schemeClr val="tx1">
                  <a:lumMod val="65000"/>
                  <a:lumOff val="35000"/>
                </a:schemeClr>
              </a:solidFill>
              <a:effectLst>
                <a:innerShdw blurRad="69850" dist="43180" dir="5400000">
                  <a:srgbClr val="000000">
                    <a:alpha val="65000"/>
                  </a:srgbClr>
                </a:innerShdw>
              </a:effectLst>
              <a:latin typeface="Times New Roman" pitchFamily="18" charset="0"/>
              <a:cs typeface="Times New Roman" pitchFamily="18" charset="0"/>
            </a:endParaRPr>
          </a:p>
          <a:p>
            <a:r>
              <a:rPr lang="en-US" sz="2000" dirty="0" smtClean="0">
                <a:ln w="1905"/>
                <a:solidFill>
                  <a:schemeClr val="tx1">
                    <a:lumMod val="65000"/>
                    <a:lumOff val="35000"/>
                  </a:schemeClr>
                </a:solidFill>
                <a:effectLst>
                  <a:innerShdw blurRad="69850" dist="43180" dir="5400000">
                    <a:srgbClr val="000000">
                      <a:alpha val="65000"/>
                    </a:srgbClr>
                  </a:innerShdw>
                </a:effectLst>
                <a:latin typeface="Times New Roman" pitchFamily="18" charset="0"/>
                <a:cs typeface="Times New Roman" pitchFamily="18" charset="0"/>
              </a:rPr>
              <a:t>ROLL NO.:- </a:t>
            </a:r>
            <a:r>
              <a:rPr lang="en-US" sz="2000" dirty="0" smtClean="0">
                <a:ln w="1905"/>
                <a:solidFill>
                  <a:schemeClr val="tx1">
                    <a:lumMod val="65000"/>
                    <a:lumOff val="35000"/>
                  </a:schemeClr>
                </a:solidFill>
                <a:effectLst>
                  <a:innerShdw blurRad="69850" dist="43180" dir="5400000">
                    <a:srgbClr val="000000">
                      <a:alpha val="65000"/>
                    </a:srgbClr>
                  </a:innerShdw>
                </a:effectLst>
                <a:latin typeface="Times New Roman" pitchFamily="18" charset="0"/>
                <a:cs typeface="Times New Roman" pitchFamily="18" charset="0"/>
              </a:rPr>
              <a:t>61                                                                 </a:t>
            </a:r>
            <a:r>
              <a:rPr lang="en-US" sz="2000" dirty="0" err="1" smtClean="0">
                <a:ln w="1905"/>
                <a:solidFill>
                  <a:schemeClr val="tx1">
                    <a:lumMod val="65000"/>
                    <a:lumOff val="35000"/>
                  </a:schemeClr>
                </a:solidFill>
                <a:effectLst>
                  <a:innerShdw blurRad="69850" dist="43180" dir="5400000">
                    <a:srgbClr val="000000">
                      <a:alpha val="65000"/>
                    </a:srgbClr>
                  </a:innerShdw>
                </a:effectLst>
                <a:latin typeface="Times New Roman" pitchFamily="18" charset="0"/>
                <a:cs typeface="Times New Roman" pitchFamily="18" charset="0"/>
              </a:rPr>
              <a:t>Piyush</a:t>
            </a:r>
            <a:r>
              <a:rPr lang="en-US" sz="2000" dirty="0" smtClean="0">
                <a:ln w="1905"/>
                <a:solidFill>
                  <a:schemeClr val="tx1">
                    <a:lumMod val="65000"/>
                    <a:lumOff val="35000"/>
                  </a:schemeClr>
                </a:solidFill>
                <a:effectLst>
                  <a:innerShdw blurRad="69850" dist="43180" dir="5400000">
                    <a:srgbClr val="000000">
                      <a:alpha val="65000"/>
                    </a:srgbClr>
                  </a:innerShdw>
                </a:effectLst>
                <a:latin typeface="Times New Roman" pitchFamily="18" charset="0"/>
                <a:cs typeface="Times New Roman" pitchFamily="18" charset="0"/>
              </a:rPr>
              <a:t> Patel</a:t>
            </a:r>
            <a:endParaRPr lang="en-US" sz="2000" dirty="0" smtClean="0">
              <a:ln w="1905"/>
              <a:solidFill>
                <a:schemeClr val="tx1">
                  <a:lumMod val="65000"/>
                  <a:lumOff val="35000"/>
                </a:schemeClr>
              </a:solidFill>
              <a:effectLst>
                <a:innerShdw blurRad="69850" dist="43180" dir="5400000">
                  <a:srgbClr val="000000">
                    <a:alpha val="65000"/>
                  </a:srgbClr>
                </a:innerShdw>
              </a:effectLst>
              <a:latin typeface="Times New Roman" pitchFamily="18" charset="0"/>
              <a:cs typeface="Times New Roman" pitchFamily="18" charset="0"/>
            </a:endParaRPr>
          </a:p>
          <a:p>
            <a:r>
              <a:rPr lang="en-US" sz="2000" dirty="0" smtClean="0">
                <a:ln w="1905"/>
                <a:solidFill>
                  <a:schemeClr val="tx1">
                    <a:lumMod val="65000"/>
                    <a:lumOff val="35000"/>
                  </a:schemeClr>
                </a:solidFill>
                <a:effectLst>
                  <a:innerShdw blurRad="69850" dist="43180" dir="5400000">
                    <a:srgbClr val="000000">
                      <a:alpha val="65000"/>
                    </a:srgbClr>
                  </a:innerShdw>
                </a:effectLst>
                <a:latin typeface="Times New Roman" pitchFamily="18" charset="0"/>
                <a:cs typeface="Times New Roman" pitchFamily="18" charset="0"/>
              </a:rPr>
              <a:t>BE, Sem-1, Electrical Engineering</a:t>
            </a:r>
            <a:endParaRPr lang="en-US" sz="2000" dirty="0" smtClean="0">
              <a:ln w="1905"/>
              <a:solidFill>
                <a:schemeClr val="tx1">
                  <a:lumMod val="65000"/>
                  <a:lumOff val="35000"/>
                </a:schemeClr>
              </a:solidFill>
              <a:effectLst>
                <a:innerShdw blurRad="69850" dist="43180" dir="5400000">
                  <a:srgbClr val="000000">
                    <a:alpha val="65000"/>
                  </a:srgbClr>
                </a:innerShdw>
              </a:effectLst>
              <a:latin typeface="Times New Roman" pitchFamily="18" charset="0"/>
              <a:cs typeface="Times New Roman" pitchFamily="18" charset="0"/>
            </a:endParaRPr>
          </a:p>
          <a:p>
            <a:r>
              <a:rPr lang="en-US" sz="2000" cap="none" spc="0" dirty="0" smtClean="0">
                <a:ln w="1905"/>
                <a:solidFill>
                  <a:schemeClr val="tx1">
                    <a:lumMod val="65000"/>
                    <a:lumOff val="35000"/>
                  </a:schemeClr>
                </a:solidFill>
                <a:effectLst>
                  <a:innerShdw blurRad="69850" dist="43180" dir="5400000">
                    <a:srgbClr val="000000">
                      <a:alpha val="65000"/>
                    </a:srgbClr>
                  </a:innerShdw>
                </a:effectLst>
                <a:latin typeface="Times New Roman" pitchFamily="18" charset="0"/>
                <a:cs typeface="Times New Roman" pitchFamily="18" charset="0"/>
              </a:rPr>
              <a:t>Sub:-</a:t>
            </a:r>
            <a:r>
              <a:rPr lang="en-US" sz="2000" cap="none" spc="0" dirty="0" smtClean="0">
                <a:ln w="1905"/>
                <a:solidFill>
                  <a:schemeClr val="tx1">
                    <a:lumMod val="65000"/>
                    <a:lumOff val="35000"/>
                  </a:schemeClr>
                </a:solidFill>
                <a:effectLst>
                  <a:innerShdw blurRad="69850" dist="43180" dir="5400000">
                    <a:srgbClr val="000000">
                      <a:alpha val="65000"/>
                    </a:srgbClr>
                  </a:innerShdw>
                </a:effectLst>
                <a:latin typeface="Times New Roman" pitchFamily="18" charset="0"/>
                <a:cs typeface="Times New Roman" pitchFamily="18" charset="0"/>
              </a:rPr>
              <a:t>E.E.E.</a:t>
            </a:r>
          </a:p>
          <a:p>
            <a:endParaRPr lang="en-US" sz="28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a:p>
            <a:r>
              <a:rPr lang="en-US" sz="28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p>
          <a:p>
            <a:pPr algn="ctr"/>
            <a:endParaRPr lang="en-U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descr="conduit wiring"/>
          <p:cNvSpPr>
            <a:spLocks noChangeArrowheads="1"/>
          </p:cNvSpPr>
          <p:nvPr/>
        </p:nvSpPr>
        <p:spPr bwMode="auto">
          <a:xfrm>
            <a:off x="0" y="0"/>
            <a:ext cx="9144000" cy="6822831"/>
          </a:xfrm>
          <a:prstGeom prst="rect">
            <a:avLst/>
          </a:prstGeom>
          <a:blipFill dpi="0" rotWithShape="1">
            <a:blip r:embed="rId2" cstate="print"/>
            <a:srcRect/>
            <a:stretch>
              <a:fillRect/>
            </a:stretch>
          </a:blipFill>
          <a:ln w="9525">
            <a:solidFill>
              <a:schemeClr val="tx1"/>
            </a:solidFill>
            <a:miter lim="800000"/>
            <a:headEnd/>
            <a:tailEnd/>
          </a:ln>
          <a:effectLst/>
        </p:spPr>
        <p:txBody>
          <a:bodyPr wrap="none" anchor="ctr"/>
          <a:lstStyle/>
          <a:p>
            <a:pPr algn="ctr"/>
            <a:r>
              <a:rPr lang="en-US" sz="7200" dirty="0" smtClean="0">
                <a:ln w="18415" cmpd="sng">
                  <a:solidFill>
                    <a:srgbClr val="FFFFFF"/>
                  </a:solidFill>
                  <a:prstDash val="solid"/>
                </a:ln>
                <a:solidFill>
                  <a:schemeClr val="accent2"/>
                </a:solidFill>
                <a:effectLst>
                  <a:outerShdw blurRad="63500" dir="3600000" algn="tl" rotWithShape="0">
                    <a:srgbClr val="000000">
                      <a:alpha val="70000"/>
                    </a:srgbClr>
                  </a:outerShdw>
                </a:effectLst>
              </a:rPr>
              <a:t>DIFFERENT    </a:t>
            </a:r>
          </a:p>
          <a:p>
            <a:pPr algn="ctr"/>
            <a:r>
              <a:rPr lang="en-US" sz="7200" dirty="0" smtClean="0">
                <a:ln w="18415" cmpd="sng">
                  <a:solidFill>
                    <a:srgbClr val="FFFFFF"/>
                  </a:solidFill>
                  <a:prstDash val="solid"/>
                </a:ln>
                <a:solidFill>
                  <a:schemeClr val="accent2"/>
                </a:solidFill>
                <a:effectLst>
                  <a:outerShdw blurRad="63500" dir="3600000" algn="tl" rotWithShape="0">
                    <a:srgbClr val="000000">
                      <a:alpha val="70000"/>
                    </a:srgbClr>
                  </a:outerShdw>
                </a:effectLst>
              </a:rPr>
              <a:t>    TYPES OF  </a:t>
            </a:r>
          </a:p>
          <a:p>
            <a:pPr algn="ctr"/>
            <a:r>
              <a:rPr lang="en-US" sz="7200" dirty="0" smtClean="0">
                <a:ln w="18415" cmpd="sng">
                  <a:solidFill>
                    <a:srgbClr val="FFFFFF"/>
                  </a:solidFill>
                  <a:prstDash val="solid"/>
                </a:ln>
                <a:solidFill>
                  <a:schemeClr val="accent2"/>
                </a:solidFill>
                <a:effectLst>
                  <a:outerShdw blurRad="63500" dir="3600000" algn="tl" rotWithShape="0">
                    <a:srgbClr val="000000">
                      <a:alpha val="70000"/>
                    </a:srgbClr>
                  </a:outerShdw>
                </a:effectLst>
              </a:rPr>
              <a:t>               WIRING</a:t>
            </a:r>
            <a:endParaRPr lang="en-US" sz="7200" dirty="0">
              <a:ln w="18415" cmpd="sng">
                <a:solidFill>
                  <a:srgbClr val="FFFFFF"/>
                </a:solidFill>
                <a:prstDash val="solid"/>
              </a:ln>
              <a:solidFill>
                <a:schemeClr val="accent2"/>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4368" y="304800"/>
            <a:ext cx="8954695" cy="646331"/>
          </a:xfrm>
          <a:prstGeom prst="rect">
            <a:avLst/>
          </a:prstGeom>
          <a:noFill/>
        </p:spPr>
        <p:txBody>
          <a:bodyPr wrap="none" lIns="91440" tIns="45720" rIns="91440" bIns="45720">
            <a:spAutoFit/>
          </a:bodyPr>
          <a:lstStyle/>
          <a:p>
            <a:pPr algn="ctr"/>
            <a:r>
              <a:rPr lang="en-US" sz="3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DIFFERENT TYPES OF INTERNAL WIRING</a:t>
            </a:r>
            <a:endParaRPr lang="en-US"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Rectangle 5"/>
          <p:cNvSpPr/>
          <p:nvPr/>
        </p:nvSpPr>
        <p:spPr>
          <a:xfrm>
            <a:off x="2395731" y="2967335"/>
            <a:ext cx="184730" cy="923330"/>
          </a:xfrm>
          <a:prstGeom prst="rect">
            <a:avLst/>
          </a:prstGeom>
          <a:noFill/>
        </p:spPr>
        <p:txBody>
          <a:bodyPr wrap="none" lIns="91440" tIns="45720" rIns="91440" bIns="45720">
            <a:spAutoFit/>
          </a:bodyPr>
          <a:lstStyle/>
          <a:p>
            <a:pPr algn="ct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Rectangle 6"/>
          <p:cNvSpPr/>
          <p:nvPr/>
        </p:nvSpPr>
        <p:spPr>
          <a:xfrm>
            <a:off x="228600" y="1219200"/>
            <a:ext cx="8701421" cy="3046988"/>
          </a:xfrm>
          <a:prstGeom prst="rect">
            <a:avLst/>
          </a:prstGeom>
          <a:noFill/>
        </p:spPr>
        <p:txBody>
          <a:bodyPr wrap="none" lIns="91440" tIns="45720" rIns="91440" bIns="45720">
            <a:spAutoFit/>
          </a:bodyPr>
          <a:lstStyle/>
          <a:p>
            <a:pPr algn="just">
              <a:buFont typeface="Wingdings" pitchFamily="2" charset="2"/>
              <a:buChar char="Ø"/>
            </a:pP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CLEAT WIRING</a:t>
            </a:r>
          </a:p>
          <a:p>
            <a:pPr algn="just">
              <a:buFont typeface="Wingdings" pitchFamily="2" charset="2"/>
              <a:buChar char="Ø"/>
            </a:pP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WOODEN CASING AND CAPPING  WIRING.</a:t>
            </a:r>
          </a:p>
          <a:p>
            <a:pPr algn="just">
              <a:buFont typeface="Wingdings" pitchFamily="2" charset="2"/>
              <a:buChar char="Ø"/>
            </a:pP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C.T.S. OR T.R.S. WIRING.</a:t>
            </a:r>
          </a:p>
          <a:p>
            <a:pPr algn="just">
              <a:buFont typeface="Wingdings" pitchFamily="2" charset="2"/>
              <a:buChar char="Ø"/>
            </a:pP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LEAD SHEATHED OR METAL SHEATHED</a:t>
            </a:r>
          </a:p>
          <a:p>
            <a:pPr algn="just"/>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WIRING.</a:t>
            </a:r>
          </a:p>
          <a:p>
            <a:pPr algn="just">
              <a:buFont typeface="Wingdings" pitchFamily="2" charset="2"/>
              <a:buChar char="Ø"/>
            </a:pP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CONDUIT WIRING. </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Rectangle 5" descr="conduit wiring"/>
          <p:cNvSpPr>
            <a:spLocks noChangeArrowheads="1"/>
          </p:cNvSpPr>
          <p:nvPr/>
        </p:nvSpPr>
        <p:spPr bwMode="auto">
          <a:xfrm>
            <a:off x="0" y="4190999"/>
            <a:ext cx="9144000" cy="2631831"/>
          </a:xfrm>
          <a:prstGeom prst="rect">
            <a:avLst/>
          </a:prstGeom>
          <a:blipFill dpi="0" rotWithShape="1">
            <a:blip r:embed="rId2" cstate="print"/>
            <a:srcRect/>
            <a:stretch>
              <a:fillRect/>
            </a:stretch>
          </a:blipFill>
          <a:ln w="9525">
            <a:solidFill>
              <a:schemeClr val="tx1"/>
            </a:solidFill>
            <a:miter lim="800000"/>
            <a:headEnd/>
            <a:tailEnd/>
          </a:ln>
          <a:effectLst/>
        </p:spPr>
        <p:txBody>
          <a:bodyPr wrap="none" anchor="ct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381000"/>
            <a:ext cx="3948517" cy="707886"/>
          </a:xfrm>
          <a:prstGeom prst="rect">
            <a:avLst/>
          </a:prstGeom>
        </p:spPr>
        <p:txBody>
          <a:bodyPr wrap="none">
            <a:spAutoFit/>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CONDUIT WIRING</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Rectangle 6"/>
          <p:cNvSpPr/>
          <p:nvPr/>
        </p:nvSpPr>
        <p:spPr>
          <a:xfrm>
            <a:off x="381000" y="1219200"/>
            <a:ext cx="8229600" cy="3231654"/>
          </a:xfrm>
          <a:prstGeom prst="rect">
            <a:avLst/>
          </a:prstGeom>
        </p:spPr>
        <p:txBody>
          <a:bodyPr wrap="square">
            <a:spAutoFit/>
          </a:bodyPr>
          <a:lstStyle/>
          <a:p>
            <a:pPr marL="609600" indent="-609600" algn="just"/>
            <a:r>
              <a:rPr lang="en-US" sz="36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rPr>
              <a:t>Introduction</a:t>
            </a:r>
          </a:p>
          <a:p>
            <a:pPr marL="609600" indent="-609600" algn="just">
              <a:buFont typeface="Wingdings" pitchFamily="2" charset="2"/>
              <a:buChar char="v"/>
            </a:pPr>
            <a:r>
              <a:rPr lang="en-U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rPr>
              <a:t>In general, a conduit is defined as a tube or channel. Tubular conduit is the most commonly used material in electrical installations. When cables are drawn through the conduit and terminated at the outlet or switch points, the system of wiring is called conduit wiring.	</a:t>
            </a:r>
            <a:endParaRPr lang="en-U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Oval 6" descr="conduit wiring"/>
          <p:cNvSpPr>
            <a:spLocks noChangeArrowheads="1"/>
          </p:cNvSpPr>
          <p:nvPr/>
        </p:nvSpPr>
        <p:spPr bwMode="auto">
          <a:xfrm>
            <a:off x="762000" y="4343400"/>
            <a:ext cx="7772400" cy="2362200"/>
          </a:xfrm>
          <a:prstGeom prst="ellipse">
            <a:avLst/>
          </a:prstGeom>
          <a:blipFill dpi="0" rotWithShape="1">
            <a:blip r:embed="rId2" cstate="print"/>
            <a:srcRect/>
            <a:stretch>
              <a:fillRect/>
            </a:stretch>
          </a:blipFill>
          <a:ln w="9525">
            <a:solidFill>
              <a:schemeClr val="tx1"/>
            </a:solidFill>
            <a:round/>
            <a:headEnd/>
            <a:tailEnd/>
          </a:ln>
          <a:effectLst/>
        </p:spPr>
        <p:txBody>
          <a:bodyPr wrap="none" anchor="ct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33400"/>
            <a:ext cx="9013108" cy="3354765"/>
          </a:xfrm>
          <a:prstGeom prst="rect">
            <a:avLst/>
          </a:prstGeom>
          <a:noFill/>
        </p:spPr>
        <p:txBody>
          <a:bodyPr wrap="none" lIns="91440" tIns="45720" rIns="91440" bIns="45720">
            <a:spAutoFit/>
          </a:bodyPr>
          <a:lstStyle/>
          <a:p>
            <a:pPr algn="just"/>
            <a:r>
              <a:rPr lang="en-US" sz="3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rPr>
              <a:t>TYPES OF CONDUITS.</a:t>
            </a:r>
          </a:p>
          <a:p>
            <a:pPr algn="just">
              <a:buFont typeface="Wingdings" pitchFamily="2" charset="2"/>
              <a:buChar char="v"/>
            </a:pP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rPr>
              <a:t>There are four types of conduits used for wiring.</a:t>
            </a:r>
          </a:p>
          <a:p>
            <a:pPr algn="just"/>
            <a:endPar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endParaRPr>
          </a:p>
          <a:p>
            <a:pPr lvl="1" algn="just">
              <a:buFont typeface="Wingdings" pitchFamily="2" charset="2"/>
              <a:buAutoNum type="arabicPeriod"/>
            </a:pPr>
            <a:r>
              <a:rPr lang="en-U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rPr>
              <a:t>Rigid steel conduit</a:t>
            </a:r>
          </a:p>
          <a:p>
            <a:pPr lvl="1" algn="just">
              <a:buFont typeface="Wingdings" pitchFamily="2" charset="2"/>
              <a:buAutoNum type="arabicPeriod"/>
            </a:pPr>
            <a:r>
              <a:rPr lang="en-U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rPr>
              <a:t>Rigid non-metallic conduit</a:t>
            </a:r>
          </a:p>
          <a:p>
            <a:pPr lvl="1" algn="just">
              <a:buFont typeface="Wingdings" pitchFamily="2" charset="2"/>
              <a:buAutoNum type="arabicPeriod"/>
            </a:pPr>
            <a:r>
              <a:rPr lang="en-U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rPr>
              <a:t>Flexible steel conduit</a:t>
            </a:r>
          </a:p>
          <a:p>
            <a:pPr lvl="1" algn="just">
              <a:buFont typeface="Wingdings" pitchFamily="2" charset="2"/>
              <a:buAutoNum type="arabicPeriod"/>
            </a:pPr>
            <a:r>
              <a:rPr lang="en-U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rPr>
              <a:t>Flexible non metallic conduit.	</a:t>
            </a:r>
            <a:endParaRPr lang="en-U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381000"/>
            <a:ext cx="6843540" cy="584775"/>
          </a:xfrm>
          <a:prstGeom prst="rect">
            <a:avLst/>
          </a:prstGeom>
          <a:noFill/>
        </p:spPr>
        <p:txBody>
          <a:bodyPr wrap="none" lIns="91440" tIns="45720" rIns="91440" bIns="45720">
            <a:spAutoFit/>
          </a:bodyPr>
          <a:lstStyle/>
          <a:p>
            <a:pPr algn="ct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rPr>
              <a:t>PVC Fittings and accessories couplers</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Rectangle 8"/>
          <p:cNvSpPr/>
          <p:nvPr/>
        </p:nvSpPr>
        <p:spPr>
          <a:xfrm>
            <a:off x="228600" y="1219200"/>
            <a:ext cx="1382110" cy="461665"/>
          </a:xfrm>
          <a:prstGeom prst="rect">
            <a:avLst/>
          </a:prstGeom>
          <a:noFill/>
        </p:spPr>
        <p:txBody>
          <a:bodyPr wrap="none" lIns="91440" tIns="45720" rIns="91440" bIns="45720">
            <a:spAutoFit/>
          </a:bodyPr>
          <a:lstStyle/>
          <a:p>
            <a:pPr algn="ctr"/>
            <a:r>
              <a:rPr lang="en-U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rPr>
              <a:t>Couplers</a:t>
            </a:r>
            <a:endParaRPr lang="en-U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3" name="Rectangle 12"/>
          <p:cNvSpPr/>
          <p:nvPr/>
        </p:nvSpPr>
        <p:spPr>
          <a:xfrm>
            <a:off x="3429000" y="1219200"/>
            <a:ext cx="1023037" cy="461665"/>
          </a:xfrm>
          <a:prstGeom prst="rect">
            <a:avLst/>
          </a:prstGeom>
          <a:noFill/>
        </p:spPr>
        <p:txBody>
          <a:bodyPr wrap="none" lIns="91440" tIns="45720" rIns="91440" bIns="45720">
            <a:spAutoFit/>
          </a:bodyPr>
          <a:lstStyle/>
          <a:p>
            <a:pPr algn="ctr"/>
            <a:r>
              <a:rPr lang="en-U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rPr>
              <a:t>Elbow</a:t>
            </a:r>
            <a:endParaRPr lang="en-U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9" name="Rectangle 18"/>
          <p:cNvSpPr/>
          <p:nvPr/>
        </p:nvSpPr>
        <p:spPr>
          <a:xfrm>
            <a:off x="5715000" y="1295400"/>
            <a:ext cx="2615652" cy="461665"/>
          </a:xfrm>
          <a:prstGeom prst="rect">
            <a:avLst/>
          </a:prstGeom>
          <a:noFill/>
        </p:spPr>
        <p:txBody>
          <a:bodyPr wrap="none" lIns="91440" tIns="45720" rIns="91440" bIns="45720">
            <a:spAutoFit/>
          </a:bodyPr>
          <a:lstStyle/>
          <a:p>
            <a:pPr algn="ctr"/>
            <a:r>
              <a:rPr lang="en-U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rPr>
              <a:t>Rectangular boxes</a:t>
            </a:r>
            <a:endParaRPr lang="en-U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0" name="Rectangle 19"/>
          <p:cNvSpPr/>
          <p:nvPr/>
        </p:nvSpPr>
        <p:spPr>
          <a:xfrm>
            <a:off x="228600" y="3048000"/>
            <a:ext cx="2113143" cy="461665"/>
          </a:xfrm>
          <a:prstGeom prst="rect">
            <a:avLst/>
          </a:prstGeom>
          <a:noFill/>
        </p:spPr>
        <p:txBody>
          <a:bodyPr wrap="none" lIns="91440" tIns="45720" rIns="91440" bIns="45720">
            <a:spAutoFit/>
          </a:bodyPr>
          <a:lstStyle/>
          <a:p>
            <a:pPr algn="ctr"/>
            <a:r>
              <a:rPr lang="en-U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rPr>
              <a:t>Circular boxes</a:t>
            </a:r>
            <a:endParaRPr lang="en-U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1" name="Rectangle 20"/>
          <p:cNvSpPr/>
          <p:nvPr/>
        </p:nvSpPr>
        <p:spPr>
          <a:xfrm>
            <a:off x="3124200" y="3429000"/>
            <a:ext cx="2177199" cy="461665"/>
          </a:xfrm>
          <a:prstGeom prst="rect">
            <a:avLst/>
          </a:prstGeom>
          <a:noFill/>
        </p:spPr>
        <p:txBody>
          <a:bodyPr wrap="none" lIns="91440" tIns="45720" rIns="91440" bIns="45720">
            <a:spAutoFit/>
          </a:bodyPr>
          <a:lstStyle/>
          <a:p>
            <a:pPr algn="ctr"/>
            <a:r>
              <a:rPr lang="en-U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rPr>
              <a:t>Junction Boxes</a:t>
            </a:r>
            <a:endParaRPr lang="en-U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2" name="Rectangle 21"/>
          <p:cNvSpPr/>
          <p:nvPr/>
        </p:nvSpPr>
        <p:spPr>
          <a:xfrm>
            <a:off x="6705600" y="3429000"/>
            <a:ext cx="1066318" cy="461665"/>
          </a:xfrm>
          <a:prstGeom prst="rect">
            <a:avLst/>
          </a:prstGeom>
          <a:noFill/>
        </p:spPr>
        <p:txBody>
          <a:bodyPr wrap="none" lIns="91440" tIns="45720" rIns="91440" bIns="45720">
            <a:spAutoFit/>
          </a:bodyPr>
          <a:lstStyle/>
          <a:p>
            <a:pPr algn="ctr"/>
            <a:r>
              <a:rPr lang="en-U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rPr>
              <a:t>Bends </a:t>
            </a:r>
            <a:endParaRPr lang="en-U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3" name="Rectangle 22"/>
          <p:cNvSpPr/>
          <p:nvPr/>
        </p:nvSpPr>
        <p:spPr>
          <a:xfrm>
            <a:off x="1524000" y="5562600"/>
            <a:ext cx="754309" cy="461665"/>
          </a:xfrm>
          <a:prstGeom prst="rect">
            <a:avLst/>
          </a:prstGeom>
          <a:noFill/>
        </p:spPr>
        <p:txBody>
          <a:bodyPr wrap="none" lIns="91440" tIns="45720" rIns="91440" bIns="45720">
            <a:spAutoFit/>
          </a:bodyPr>
          <a:lstStyle/>
          <a:p>
            <a:pPr algn="ctr"/>
            <a:r>
              <a:rPr lang="en-U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rPr>
              <a:t>Tees</a:t>
            </a:r>
            <a:endParaRPr lang="en-U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4" name="Rectangle 5" descr="Picture 005"/>
          <p:cNvSpPr>
            <a:spLocks noChangeArrowheads="1"/>
          </p:cNvSpPr>
          <p:nvPr/>
        </p:nvSpPr>
        <p:spPr bwMode="auto">
          <a:xfrm>
            <a:off x="304800" y="1600200"/>
            <a:ext cx="1572490" cy="1371600"/>
          </a:xfrm>
          <a:prstGeom prst="rect">
            <a:avLst/>
          </a:prstGeom>
          <a:blipFill dpi="0" rotWithShape="1">
            <a:blip r:embed="rId2" cstate="print"/>
            <a:srcRect/>
            <a:stretch>
              <a:fillRect/>
            </a:stretch>
          </a:blipFill>
          <a:ln w="9525">
            <a:solidFill>
              <a:schemeClr val="tx1"/>
            </a:solidFill>
            <a:miter lim="800000"/>
            <a:headEnd/>
            <a:tailEnd/>
          </a:ln>
          <a:effectLst/>
        </p:spPr>
        <p:txBody>
          <a:bodyPr wrap="none" anchor="ctr"/>
          <a:lstStyle/>
          <a:p>
            <a:endParaRPr lang="en-US" dirty="0"/>
          </a:p>
        </p:txBody>
      </p:sp>
      <p:sp>
        <p:nvSpPr>
          <p:cNvPr id="25" name="Rectangle 6" descr="002"/>
          <p:cNvSpPr>
            <a:spLocks noChangeArrowheads="1"/>
          </p:cNvSpPr>
          <p:nvPr/>
        </p:nvSpPr>
        <p:spPr bwMode="auto">
          <a:xfrm>
            <a:off x="3200400" y="1676400"/>
            <a:ext cx="1752600" cy="1614054"/>
          </a:xfrm>
          <a:prstGeom prst="rect">
            <a:avLst/>
          </a:prstGeom>
          <a:blipFill dpi="0" rotWithShape="1">
            <a:blip r:embed="rId3" cstate="print"/>
            <a:srcRect/>
            <a:stretch>
              <a:fillRect/>
            </a:stretch>
          </a:blipFill>
          <a:ln w="9525">
            <a:solidFill>
              <a:schemeClr val="tx1"/>
            </a:solidFill>
            <a:miter lim="800000"/>
            <a:headEnd/>
            <a:tailEnd/>
          </a:ln>
          <a:effectLst/>
        </p:spPr>
        <p:txBody>
          <a:bodyPr wrap="none" anchor="ctr"/>
          <a:lstStyle/>
          <a:p>
            <a:endParaRPr lang="en-US" dirty="0"/>
          </a:p>
        </p:txBody>
      </p:sp>
      <p:sp>
        <p:nvSpPr>
          <p:cNvPr id="26" name="Rectangle 5" descr="016"/>
          <p:cNvSpPr>
            <a:spLocks noChangeArrowheads="1"/>
          </p:cNvSpPr>
          <p:nvPr/>
        </p:nvSpPr>
        <p:spPr bwMode="auto">
          <a:xfrm>
            <a:off x="6629400" y="4114800"/>
            <a:ext cx="1676400" cy="1676400"/>
          </a:xfrm>
          <a:prstGeom prst="rect">
            <a:avLst/>
          </a:prstGeom>
          <a:blipFill dpi="0" rotWithShape="1">
            <a:blip r:embed="rId4" cstate="print"/>
            <a:srcRect/>
            <a:stretch>
              <a:fillRect/>
            </a:stretch>
          </a:blipFill>
          <a:ln w="9525">
            <a:solidFill>
              <a:schemeClr val="tx1"/>
            </a:solidFill>
            <a:miter lim="800000"/>
            <a:headEnd/>
            <a:tailEnd/>
          </a:ln>
          <a:effectLst/>
        </p:spPr>
        <p:txBody>
          <a:bodyPr wrap="none" anchor="ctr"/>
          <a:lstStyle/>
          <a:p>
            <a:endParaRPr lang="en-US" dirty="0"/>
          </a:p>
        </p:txBody>
      </p:sp>
      <p:sp>
        <p:nvSpPr>
          <p:cNvPr id="27" name="Rectangle 5" descr="018"/>
          <p:cNvSpPr>
            <a:spLocks noChangeArrowheads="1"/>
          </p:cNvSpPr>
          <p:nvPr/>
        </p:nvSpPr>
        <p:spPr bwMode="auto">
          <a:xfrm>
            <a:off x="2514600" y="5334000"/>
            <a:ext cx="1981200" cy="1371600"/>
          </a:xfrm>
          <a:prstGeom prst="rect">
            <a:avLst/>
          </a:prstGeom>
          <a:blipFill dpi="0" rotWithShape="1">
            <a:blip r:embed="rId5" cstate="print"/>
            <a:srcRect/>
            <a:stretch>
              <a:fillRect/>
            </a:stretch>
          </a:blipFill>
          <a:ln w="9525">
            <a:solidFill>
              <a:schemeClr val="tx1"/>
            </a:solidFill>
            <a:miter lim="800000"/>
            <a:headEnd/>
            <a:tailEnd/>
          </a:ln>
          <a:effectLst/>
        </p:spPr>
        <p:txBody>
          <a:bodyPr wrap="none" anchor="ctr"/>
          <a:lstStyle/>
          <a:p>
            <a:endParaRPr lang="en-US" dirty="0"/>
          </a:p>
        </p:txBody>
      </p:sp>
      <p:sp>
        <p:nvSpPr>
          <p:cNvPr id="28" name="Rectangle 5" descr="015"/>
          <p:cNvSpPr>
            <a:spLocks noChangeArrowheads="1"/>
          </p:cNvSpPr>
          <p:nvPr/>
        </p:nvSpPr>
        <p:spPr bwMode="auto">
          <a:xfrm>
            <a:off x="381000" y="3581400"/>
            <a:ext cx="2057400" cy="1371600"/>
          </a:xfrm>
          <a:prstGeom prst="rect">
            <a:avLst/>
          </a:prstGeom>
          <a:blipFill dpi="0" rotWithShape="1">
            <a:blip r:embed="rId6" cstate="print"/>
            <a:srcRect/>
            <a:stretch>
              <a:fillRect/>
            </a:stretch>
          </a:blipFill>
          <a:ln w="9525">
            <a:solidFill>
              <a:schemeClr val="tx1"/>
            </a:solidFill>
            <a:miter lim="800000"/>
            <a:headEnd/>
            <a:tailEnd/>
          </a:ln>
          <a:effectLst/>
        </p:spPr>
        <p:txBody>
          <a:bodyPr wrap="none" anchor="ctr"/>
          <a:lstStyle/>
          <a:p>
            <a:endParaRPr lang="en-US" dirty="0"/>
          </a:p>
        </p:txBody>
      </p:sp>
      <p:sp>
        <p:nvSpPr>
          <p:cNvPr id="29" name="Rectangle 5" descr="017"/>
          <p:cNvSpPr>
            <a:spLocks noChangeArrowheads="1"/>
          </p:cNvSpPr>
          <p:nvPr/>
        </p:nvSpPr>
        <p:spPr bwMode="auto">
          <a:xfrm>
            <a:off x="6019800" y="1905000"/>
            <a:ext cx="1905000" cy="1295400"/>
          </a:xfrm>
          <a:prstGeom prst="rect">
            <a:avLst/>
          </a:prstGeom>
          <a:blipFill dpi="0" rotWithShape="1">
            <a:blip r:embed="rId7" cstate="print"/>
            <a:srcRect/>
            <a:stretch>
              <a:fillRect/>
            </a:stretch>
          </a:blipFill>
          <a:ln w="9525">
            <a:solidFill>
              <a:schemeClr val="tx1"/>
            </a:solidFill>
            <a:miter lim="800000"/>
            <a:headEnd/>
            <a:tailEnd/>
          </a:ln>
          <a:effectLst/>
        </p:spPr>
        <p:txBody>
          <a:bodyPr wrap="none" anchor="ctr"/>
          <a:lstStyle/>
          <a:p>
            <a:endParaRPr lang="en-US" dirty="0"/>
          </a:p>
        </p:txBody>
      </p:sp>
      <p:sp>
        <p:nvSpPr>
          <p:cNvPr id="30" name="Rectangle 5" descr="019"/>
          <p:cNvSpPr>
            <a:spLocks noChangeArrowheads="1"/>
          </p:cNvSpPr>
          <p:nvPr/>
        </p:nvSpPr>
        <p:spPr bwMode="auto">
          <a:xfrm>
            <a:off x="3124200" y="3810000"/>
            <a:ext cx="2209800" cy="1447800"/>
          </a:xfrm>
          <a:prstGeom prst="rect">
            <a:avLst/>
          </a:prstGeom>
          <a:blipFill dpi="0" rotWithShape="1">
            <a:blip r:embed="rId8" cstate="print"/>
            <a:srcRect/>
            <a:stretch>
              <a:fillRect/>
            </a:stretch>
          </a:blipFill>
          <a:ln w="9525">
            <a:solidFill>
              <a:schemeClr val="tx1"/>
            </a:solidFill>
            <a:miter lim="800000"/>
            <a:headEnd/>
            <a:tailEnd/>
          </a:ln>
          <a:effectLst/>
        </p:spPr>
        <p:txBody>
          <a:bodyPr wrap="none" anchor="ctr"/>
          <a:lstStyle/>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066800"/>
            <a:ext cx="2969724" cy="646331"/>
          </a:xfrm>
          <a:prstGeom prst="rect">
            <a:avLst/>
          </a:prstGeom>
          <a:noFill/>
        </p:spPr>
        <p:txBody>
          <a:bodyPr wrap="none" lIns="91440" tIns="45720" rIns="91440" bIns="45720">
            <a:spAutoFit/>
          </a:bodyPr>
          <a:lstStyle/>
          <a:p>
            <a:pPr algn="ctr">
              <a:buFont typeface="Wingdings" pitchFamily="2" charset="2"/>
              <a:buChar char="v"/>
            </a:pPr>
            <a:r>
              <a:rPr lang="en-US" sz="3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Advantages:</a:t>
            </a:r>
            <a:endParaRPr lang="en-US"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Rectangle 4"/>
          <p:cNvSpPr/>
          <p:nvPr/>
        </p:nvSpPr>
        <p:spPr>
          <a:xfrm>
            <a:off x="426254" y="1757513"/>
            <a:ext cx="7355412" cy="1384995"/>
          </a:xfrm>
          <a:prstGeom prst="rect">
            <a:avLst/>
          </a:prstGeom>
          <a:noFill/>
        </p:spPr>
        <p:txBody>
          <a:bodyPr wrap="none" lIns="91440" tIns="45720" rIns="91440" bIns="45720">
            <a:spAutoFit/>
          </a:bodyPr>
          <a:lstStyle/>
          <a:p>
            <a:pPr algn="just">
              <a:buFont typeface="Wingdings" pitchFamily="2" charset="2"/>
              <a:buChar char="Ø"/>
            </a:pP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whole system is water proof.</a:t>
            </a:r>
          </a:p>
          <a:p>
            <a:pPr algn="just">
              <a:buFont typeface="Wingdings" pitchFamily="2" charset="2"/>
              <a:buChar char="Ø"/>
            </a:pP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Conductors are safely secured from moisture.</a:t>
            </a:r>
          </a:p>
          <a:p>
            <a:pPr algn="just">
              <a:buFont typeface="Wingdings" pitchFamily="2" charset="2"/>
              <a:buChar char="Ø"/>
            </a:pP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It has longer life. </a:t>
            </a:r>
            <a:endParaRPr lang="en-U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Rectangle 5"/>
          <p:cNvSpPr/>
          <p:nvPr/>
        </p:nvSpPr>
        <p:spPr>
          <a:xfrm>
            <a:off x="304800" y="3429000"/>
            <a:ext cx="3589765" cy="646331"/>
          </a:xfrm>
          <a:prstGeom prst="rect">
            <a:avLst/>
          </a:prstGeom>
          <a:noFill/>
        </p:spPr>
        <p:txBody>
          <a:bodyPr wrap="none" lIns="91440" tIns="45720" rIns="91440" bIns="45720">
            <a:spAutoFit/>
          </a:bodyPr>
          <a:lstStyle/>
          <a:p>
            <a:pPr algn="ctr">
              <a:buFont typeface="Wingdings" pitchFamily="2" charset="2"/>
              <a:buChar char="v"/>
            </a:pP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Disa</a:t>
            </a:r>
            <a:r>
              <a:rPr lang="en-US" sz="3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dvantages:</a:t>
            </a:r>
            <a:endParaRPr lang="en-US"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Rectangle 6"/>
          <p:cNvSpPr/>
          <p:nvPr/>
        </p:nvSpPr>
        <p:spPr>
          <a:xfrm>
            <a:off x="353571" y="4034135"/>
            <a:ext cx="5574155" cy="1384995"/>
          </a:xfrm>
          <a:prstGeom prst="rect">
            <a:avLst/>
          </a:prstGeom>
          <a:noFill/>
        </p:spPr>
        <p:txBody>
          <a:bodyPr wrap="none" lIns="91440" tIns="45720" rIns="91440" bIns="45720">
            <a:spAutoFit/>
          </a:bodyPr>
          <a:lstStyle/>
          <a:p>
            <a:pPr algn="just">
              <a:buFont typeface="Wingdings" pitchFamily="2" charset="2"/>
              <a:buChar char="Ø"/>
            </a:pP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It is costly system of wiring.</a:t>
            </a:r>
          </a:p>
          <a:p>
            <a:pPr algn="just">
              <a:buFont typeface="Wingdings" pitchFamily="2" charset="2"/>
              <a:buChar char="Ø"/>
            </a:pP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It requires more time for erection.</a:t>
            </a:r>
          </a:p>
          <a:p>
            <a:pPr algn="just">
              <a:buFont typeface="Wingdings" pitchFamily="2" charset="2"/>
              <a:buChar char="Ø"/>
            </a:pP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It requires highly skilled labour. </a:t>
            </a:r>
            <a:endParaRPr lang="en-U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0800" y="2895600"/>
            <a:ext cx="4207883" cy="923330"/>
          </a:xfrm>
          <a:prstGeom prst="rect">
            <a:avLst/>
          </a:prstGeom>
          <a:noFill/>
        </p:spPr>
        <p:txBody>
          <a:bodyPr wrap="none" lIns="91440" tIns="45720" rIns="91440" bIns="45720">
            <a:spAutoFit/>
          </a:bodyPr>
          <a:lstStyle/>
          <a:p>
            <a:pPr algn="ctr">
              <a:buFont typeface="Wingdings" pitchFamily="2" charset="2"/>
              <a:buChar char="v"/>
            </a:pP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THANK YOU</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262</TotalTime>
  <Words>210</Words>
  <Application>Microsoft Office PowerPoint</Application>
  <PresentationFormat>On-screen Show (4:3)</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JHA</dc:creator>
  <cp:lastModifiedBy>Sony</cp:lastModifiedBy>
  <cp:revision>30</cp:revision>
  <dcterms:created xsi:type="dcterms:W3CDTF">2013-11-10T14:45:53Z</dcterms:created>
  <dcterms:modified xsi:type="dcterms:W3CDTF">2013-12-19T17:01:29Z</dcterms:modified>
</cp:coreProperties>
</file>